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8" r:id="rId4"/>
    <p:sldId id="269" r:id="rId5"/>
    <p:sldId id="27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3D3140-DFED-47A4-9967-C5838D39F760}">
          <p14:sldIdLst>
            <p14:sldId id="256"/>
            <p14:sldId id="266"/>
            <p14:sldId id="268"/>
          </p14:sldIdLst>
        </p14:section>
        <p14:section name="Untitled Section" id="{280F92FE-349E-4D77-B1F1-0C55E4011D35}">
          <p14:sldIdLst>
            <p14:sldId id="269"/>
            <p14:sldId id="271"/>
          </p14:sldIdLst>
        </p14:section>
        <p14:section name="Untitled Section" id="{7D60B0E3-C732-483F-A8E1-F5DD96764773}">
          <p14:sldIdLst/>
        </p14:section>
        <p14:section name="Untitled Section" id="{F76630DA-4BBC-4DC6-B901-E8E7063C0890}">
          <p14:sldIdLst/>
        </p14:section>
        <p14:section name="Untitled Section" id="{3A096BE7-187D-4B3E-A10A-9567EDF003CC}">
          <p14:sldIdLst/>
        </p14:section>
        <p14:section name="Untitled Section" id="{85565588-A733-4750-BE9A-10344C6B7C8E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84" y="-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/>
              <a:t>9.00 The Umpire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 watson</a:t>
            </a:r>
          </a:p>
        </p:txBody>
      </p:sp>
      <p:pic>
        <p:nvPicPr>
          <p:cNvPr id="4" name="Picture 3" descr="Todd Tichenor MLB umpire July 2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52" y="409278"/>
            <a:ext cx="2881244" cy="43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4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1966" y="834887"/>
            <a:ext cx="100399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Bookman Old Style" panose="02050604050505020204" pitchFamily="18" charset="0"/>
              </a:rPr>
              <a:t>9.01 A  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000" dirty="0">
                <a:latin typeface="Bookman Old Style" panose="02050604050505020204" pitchFamily="18" charset="0"/>
              </a:rPr>
              <a:t>Shall be responsible for the conduct of the game in accordance with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	           the official rules and for maintaining discipline and order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4974" y="1987826"/>
            <a:ext cx="8645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Bookman Old Style" panose="02050604050505020204" pitchFamily="18" charset="0"/>
              </a:rPr>
              <a:t>       B   </a:t>
            </a:r>
            <a:r>
              <a:rPr lang="en-US" sz="2000" dirty="0">
                <a:latin typeface="Bookman Old Style" panose="02050604050505020204" pitchFamily="18" charset="0"/>
              </a:rPr>
              <a:t>Is the representative of the league and Little League Int’l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1966" y="2332383"/>
            <a:ext cx="73165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     </a:t>
            </a:r>
          </a:p>
          <a:p>
            <a:r>
              <a:rPr lang="en-US" dirty="0"/>
              <a:t>                   </a:t>
            </a:r>
            <a:r>
              <a:rPr lang="en-US" sz="2400" b="1" dirty="0">
                <a:latin typeface="Bookman Old Style" panose="02050604050505020204" pitchFamily="18" charset="0"/>
              </a:rPr>
              <a:t>C   </a:t>
            </a:r>
            <a:r>
              <a:rPr lang="en-US" sz="2000" dirty="0">
                <a:latin typeface="Bookman Old Style" panose="02050604050505020204" pitchFamily="18" charset="0"/>
              </a:rPr>
              <a:t>Shall rule on any point not specifically covered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7252" y="3737113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7252" y="46373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9774" y="3432313"/>
            <a:ext cx="821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</a:t>
            </a:r>
            <a:r>
              <a:rPr lang="en-US" sz="2400" b="1" dirty="0">
                <a:latin typeface="Bookman Old Style" panose="02050604050505020204" pitchFamily="18" charset="0"/>
              </a:rPr>
              <a:t>D   </a:t>
            </a:r>
            <a:r>
              <a:rPr lang="en-US" sz="2000" dirty="0">
                <a:latin typeface="Bookman Old Style" panose="02050604050505020204" pitchFamily="18" charset="0"/>
              </a:rPr>
              <a:t>Has authority to disqualify anyone from the playing field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81809" y="4106445"/>
            <a:ext cx="92752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</a:t>
            </a:r>
            <a:r>
              <a:rPr lang="en-US" sz="2400" b="1" dirty="0">
                <a:latin typeface="Bookman Old Style" panose="02050604050505020204" pitchFamily="18" charset="0"/>
              </a:rPr>
              <a:t>F   </a:t>
            </a:r>
            <a:r>
              <a:rPr lang="en-US" sz="2000" dirty="0">
                <a:latin typeface="Bookman Old Style" panose="02050604050505020204" pitchFamily="18" charset="0"/>
              </a:rPr>
              <a:t>May order both teams to their dugouts and suspend play as league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         officials deal with unruly spectators. Umpires can suspend the 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         balance of the game.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70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1966" y="834887"/>
            <a:ext cx="99902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Bookman Old Style" panose="02050604050505020204" pitchFamily="18" charset="0"/>
              </a:rPr>
              <a:t>9.02 A  </a:t>
            </a:r>
            <a:r>
              <a:rPr lang="en-US" sz="2400" dirty="0">
                <a:latin typeface="Bookman Old Style" panose="02050604050505020204" pitchFamily="18" charset="0"/>
              </a:rPr>
              <a:t>  </a:t>
            </a:r>
            <a:r>
              <a:rPr lang="en-US" sz="2000" dirty="0" err="1">
                <a:latin typeface="Bookman Old Style" panose="02050604050505020204" pitchFamily="18" charset="0"/>
              </a:rPr>
              <a:t>A</a:t>
            </a:r>
            <a:r>
              <a:rPr lang="en-US" sz="2000" dirty="0">
                <a:latin typeface="Bookman Old Style" panose="02050604050505020204" pitchFamily="18" charset="0"/>
              </a:rPr>
              <a:t> decision involving judgement is final. A manager may request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                 an appeal from you, </a:t>
            </a:r>
            <a:r>
              <a:rPr lang="en-US" sz="2000" dirty="0">
                <a:solidFill>
                  <a:srgbClr val="C00000"/>
                </a:solidFill>
                <a:latin typeface="Bookman Old Style" panose="02050604050505020204" pitchFamily="18" charset="0"/>
              </a:rPr>
              <a:t>but you do not have to ask for help. If have </a:t>
            </a:r>
          </a:p>
          <a:p>
            <a:r>
              <a:rPr lang="en-US" sz="2000" dirty="0">
                <a:solidFill>
                  <a:srgbClr val="C00000"/>
                </a:solidFill>
                <a:latin typeface="Bookman Old Style" panose="02050604050505020204" pitchFamily="18" charset="0"/>
              </a:rPr>
              <a:t>                 no doubts, stay with your call.</a:t>
            </a:r>
            <a:endParaRPr lang="en-US" sz="24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1966" y="2398644"/>
            <a:ext cx="7377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       </a:t>
            </a:r>
            <a:r>
              <a:rPr lang="en-US" sz="2400" b="1" dirty="0">
                <a:latin typeface="Bookman Old Style" panose="02050604050505020204" pitchFamily="18" charset="0"/>
              </a:rPr>
              <a:t>B   </a:t>
            </a:r>
            <a:r>
              <a:rPr lang="en-US" sz="2000" dirty="0">
                <a:latin typeface="Bookman Old Style" panose="02050604050505020204" pitchFamily="18" charset="0"/>
              </a:rPr>
              <a:t>If a decision may be in conflict with the rules,       		    the manager may appeal and ask that a correct 		    ruling be made. </a:t>
            </a:r>
            <a:r>
              <a:rPr lang="en-US" sz="2000" dirty="0">
                <a:solidFill>
                  <a:srgbClr val="C00000"/>
                </a:solidFill>
                <a:latin typeface="Bookman Old Style" panose="02050604050505020204" pitchFamily="18" charset="0"/>
              </a:rPr>
              <a:t>(Keep a rule book handy)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7252" y="3737113"/>
            <a:ext cx="95846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  </a:t>
            </a:r>
            <a:r>
              <a:rPr lang="en-US" sz="2400" b="1" dirty="0">
                <a:latin typeface="Bookman Old Style" panose="02050604050505020204" pitchFamily="18" charset="0"/>
              </a:rPr>
              <a:t>C   </a:t>
            </a:r>
            <a:r>
              <a:rPr lang="en-US" sz="2000" dirty="0">
                <a:latin typeface="Bookman Old Style" panose="02050604050505020204" pitchFamily="18" charset="0"/>
              </a:rPr>
              <a:t>The Umpire making the decision may seek more information from 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              his partner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37252" y="4585252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540789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1966" y="834887"/>
            <a:ext cx="85940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Bookman Old Style" panose="02050604050505020204" pitchFamily="18" charset="0"/>
              </a:rPr>
              <a:t>9.03 A  </a:t>
            </a:r>
            <a:r>
              <a:rPr lang="en-US" sz="2400" dirty="0">
                <a:latin typeface="Bookman Old Style" panose="02050604050505020204" pitchFamily="18" charset="0"/>
              </a:rPr>
              <a:t>  </a:t>
            </a:r>
            <a:r>
              <a:rPr lang="en-US" sz="2000" dirty="0">
                <a:latin typeface="Bookman Old Style" panose="02050604050505020204" pitchFamily="18" charset="0"/>
              </a:rPr>
              <a:t>If there is one umpire, You have complete jurisdiction</a:t>
            </a:r>
          </a:p>
          <a:p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9366" y="1665884"/>
            <a:ext cx="7928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        </a:t>
            </a:r>
            <a:r>
              <a:rPr lang="en-US" sz="2400" b="1" dirty="0">
                <a:latin typeface="Bookman Old Style" panose="02050604050505020204" pitchFamily="18" charset="0"/>
              </a:rPr>
              <a:t>B   </a:t>
            </a:r>
            <a:r>
              <a:rPr lang="en-US" sz="2000" dirty="0">
                <a:latin typeface="Bookman Old Style" panose="02050604050505020204" pitchFamily="18" charset="0"/>
              </a:rPr>
              <a:t>Two or more umpires, designate an Umpire in Chief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                </a:t>
            </a:r>
            <a:r>
              <a:rPr lang="en-US" sz="2000" dirty="0">
                <a:solidFill>
                  <a:srgbClr val="C00000"/>
                </a:solidFill>
                <a:latin typeface="Bookman Old Style" panose="02050604050505020204" pitchFamily="18" charset="0"/>
              </a:rPr>
              <a:t>In DSUA, Plate assignment is UIC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9367" y="2496881"/>
            <a:ext cx="851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kman Old Style" panose="02050604050505020204" pitchFamily="18" charset="0"/>
              </a:rPr>
              <a:t>9.04     </a:t>
            </a:r>
            <a:r>
              <a:rPr lang="en-US" sz="2000" dirty="0">
                <a:latin typeface="Bookman Old Style" panose="02050604050505020204" pitchFamily="18" charset="0"/>
              </a:rPr>
              <a:t>2 Umpires- joint responsibility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               </a:t>
            </a:r>
            <a:r>
              <a:rPr lang="en-US" sz="2000" dirty="0">
                <a:solidFill>
                  <a:srgbClr val="C00000"/>
                </a:solidFill>
                <a:latin typeface="Bookman Old Style" panose="02050604050505020204" pitchFamily="18" charset="0"/>
              </a:rPr>
              <a:t>If 2 Umpires have different calls…….</a:t>
            </a:r>
          </a:p>
          <a:p>
            <a:r>
              <a:rPr lang="en-US" sz="2000" dirty="0">
                <a:solidFill>
                  <a:srgbClr val="C00000"/>
                </a:solidFill>
                <a:latin typeface="Bookman Old Style" panose="02050604050505020204" pitchFamily="18" charset="0"/>
              </a:rPr>
              <a:t>               (Don’t let this happen!)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9367" y="3835021"/>
            <a:ext cx="9710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kman Old Style" panose="02050604050505020204" pitchFamily="18" charset="0"/>
              </a:rPr>
              <a:t>9.05     </a:t>
            </a:r>
            <a:r>
              <a:rPr lang="en-US" sz="2000" dirty="0">
                <a:latin typeface="Bookman Old Style" panose="02050604050505020204" pitchFamily="18" charset="0"/>
              </a:rPr>
              <a:t>Report ejections, </a:t>
            </a:r>
            <a:r>
              <a:rPr lang="en-US" sz="2000" dirty="0">
                <a:solidFill>
                  <a:srgbClr val="C00000"/>
                </a:solidFill>
                <a:latin typeface="Bookman Old Style" panose="02050604050505020204" pitchFamily="18" charset="0"/>
              </a:rPr>
              <a:t>injuries, and safety issues using the Incident </a:t>
            </a:r>
          </a:p>
          <a:p>
            <a:r>
              <a:rPr lang="en-US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             </a:t>
            </a:r>
            <a:r>
              <a:rPr lang="en-US" sz="2000" dirty="0">
                <a:solidFill>
                  <a:srgbClr val="C00000"/>
                </a:solidFill>
                <a:latin typeface="Bookman Old Style" panose="02050604050505020204" pitchFamily="18" charset="0"/>
              </a:rPr>
              <a:t>Report on our website, DSUA.org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9366" y="4865384"/>
            <a:ext cx="347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kman Old Style" panose="02050604050505020204" pitchFamily="18" charset="0"/>
              </a:rPr>
              <a:t>9.06    </a:t>
            </a:r>
            <a:r>
              <a:rPr lang="en-US" sz="2000" dirty="0">
                <a:latin typeface="Bookman Old Style" panose="02050604050505020204" pitchFamily="18" charset="0"/>
              </a:rPr>
              <a:t>No Metal Spikes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  <p:pic>
        <p:nvPicPr>
          <p:cNvPr id="7" name="Picture 6" descr="2007/196/1 Running shoes (pair), kangaroo skin / cowhide / steel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110" y="4296179"/>
            <a:ext cx="35242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00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8540"/>
            <a:ext cx="9144000" cy="477078"/>
          </a:xfrm>
        </p:spPr>
        <p:txBody>
          <a:bodyPr>
            <a:noAutofit/>
          </a:bodyPr>
          <a:lstStyle/>
          <a:p>
            <a:r>
              <a:rPr lang="en-US" sz="4000" b="1" u="sng" dirty="0">
                <a:solidFill>
                  <a:schemeClr val="accent1"/>
                </a:solidFill>
              </a:rPr>
              <a:t>Umpire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148" y="901149"/>
            <a:ext cx="9538252" cy="522135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>
                <a:latin typeface="Century Gothic" pitchFamily="34" charset="0"/>
              </a:rPr>
              <a:t>* Properly dressed in uniform – Very </a:t>
            </a:r>
            <a:r>
              <a:rPr lang="en-US" b="1" u="sng" dirty="0">
                <a:latin typeface="Century Gothic" pitchFamily="34" charset="0"/>
              </a:rPr>
              <a:t>Professional</a:t>
            </a:r>
            <a:r>
              <a:rPr lang="en-US" b="1" dirty="0">
                <a:latin typeface="Century Gothic" pitchFamily="34" charset="0"/>
              </a:rPr>
              <a:t> appearance</a:t>
            </a:r>
          </a:p>
          <a:p>
            <a:pPr>
              <a:buNone/>
            </a:pPr>
            <a:r>
              <a:rPr lang="en-US" b="1" dirty="0">
                <a:latin typeface="Century Gothic" pitchFamily="34" charset="0"/>
              </a:rPr>
              <a:t>* Prompt and </a:t>
            </a:r>
            <a:r>
              <a:rPr lang="en-US" b="1" u="sng" dirty="0">
                <a:latin typeface="Century Gothic" pitchFamily="34" charset="0"/>
              </a:rPr>
              <a:t>on time</a:t>
            </a:r>
            <a:r>
              <a:rPr lang="en-US" b="1" dirty="0">
                <a:latin typeface="Century Gothic" pitchFamily="34" charset="0"/>
              </a:rPr>
              <a:t> !</a:t>
            </a:r>
          </a:p>
          <a:p>
            <a:pPr>
              <a:buNone/>
            </a:pPr>
            <a:r>
              <a:rPr lang="en-US" b="1" dirty="0">
                <a:latin typeface="Century Gothic" pitchFamily="34" charset="0"/>
              </a:rPr>
              <a:t>* Prepared, good knowledge of baseball rules</a:t>
            </a:r>
          </a:p>
          <a:p>
            <a:pPr>
              <a:buNone/>
            </a:pPr>
            <a:r>
              <a:rPr lang="en-US" b="1" dirty="0">
                <a:latin typeface="Century Gothic" pitchFamily="34" charset="0"/>
              </a:rPr>
              <a:t>* Confident, poised, and able to take control</a:t>
            </a:r>
          </a:p>
          <a:p>
            <a:pPr>
              <a:buNone/>
            </a:pPr>
            <a:r>
              <a:rPr lang="en-US" b="1" dirty="0">
                <a:latin typeface="Century Gothic" pitchFamily="34" charset="0"/>
              </a:rPr>
              <a:t>* be respectful, humble, and courteous while maintaining your authority!</a:t>
            </a:r>
          </a:p>
          <a:p>
            <a:pPr>
              <a:buNone/>
            </a:pPr>
            <a:r>
              <a:rPr lang="en-US" b="1" dirty="0">
                <a:latin typeface="Century Gothic" pitchFamily="34" charset="0"/>
              </a:rPr>
              <a:t>* Hustle </a:t>
            </a:r>
            <a:r>
              <a:rPr lang="en-US" b="1" u="sng" dirty="0">
                <a:latin typeface="Century Gothic" pitchFamily="34" charset="0"/>
              </a:rPr>
              <a:t>all</a:t>
            </a:r>
            <a:r>
              <a:rPr lang="en-US" b="1" dirty="0">
                <a:latin typeface="Century Gothic" pitchFamily="34" charset="0"/>
              </a:rPr>
              <a:t> the time – and alert for </a:t>
            </a:r>
            <a:r>
              <a:rPr lang="en-US" b="1" u="sng" dirty="0">
                <a:latin typeface="Century Gothic" pitchFamily="34" charset="0"/>
              </a:rPr>
              <a:t>every</a:t>
            </a:r>
            <a:r>
              <a:rPr lang="en-US" b="1" dirty="0">
                <a:latin typeface="Century Gothic" pitchFamily="34" charset="0"/>
              </a:rPr>
              <a:t> play</a:t>
            </a:r>
          </a:p>
          <a:p>
            <a:pPr>
              <a:buNone/>
            </a:pPr>
            <a:r>
              <a:rPr lang="en-US" b="1" dirty="0">
                <a:latin typeface="Century Gothic" pitchFamily="34" charset="0"/>
              </a:rPr>
              <a:t>* know where and how to get into the PROPER POSITION</a:t>
            </a:r>
          </a:p>
          <a:p>
            <a:pPr>
              <a:buNone/>
            </a:pPr>
            <a:r>
              <a:rPr lang="en-US" b="1" dirty="0">
                <a:latin typeface="Century Gothic" pitchFamily="34" charset="0"/>
              </a:rPr>
              <a:t>* Decisive - make the tough call</a:t>
            </a:r>
          </a:p>
          <a:p>
            <a:pPr>
              <a:buNone/>
            </a:pPr>
            <a:r>
              <a:rPr lang="en-US" b="1" dirty="0">
                <a:latin typeface="Century Gothic" pitchFamily="34" charset="0"/>
              </a:rPr>
              <a:t>* Clear in making calls – never timid or uncertain</a:t>
            </a:r>
          </a:p>
          <a:p>
            <a:pPr>
              <a:buNone/>
            </a:pPr>
            <a:r>
              <a:rPr lang="en-US" b="1" dirty="0">
                <a:latin typeface="Century Gothic" pitchFamily="34" charset="0"/>
              </a:rPr>
              <a:t>* Always assertive – </a:t>
            </a:r>
            <a:r>
              <a:rPr lang="en-US" b="1" u="sng" dirty="0">
                <a:latin typeface="Century Gothic" pitchFamily="34" charset="0"/>
              </a:rPr>
              <a:t>Never</a:t>
            </a:r>
            <a:r>
              <a:rPr lang="en-US" b="1" dirty="0">
                <a:latin typeface="Century Gothic" pitchFamily="34" charset="0"/>
              </a:rPr>
              <a:t> aggressive </a:t>
            </a:r>
          </a:p>
          <a:p>
            <a:pPr>
              <a:buNone/>
            </a:pPr>
            <a:r>
              <a:rPr lang="en-US" b="1" dirty="0">
                <a:latin typeface="Century Gothic" pitchFamily="34" charset="0"/>
              </a:rPr>
              <a:t>* Unbiased and objective, respectful to the sport and its participants</a:t>
            </a:r>
          </a:p>
          <a:p>
            <a:pPr>
              <a:buNone/>
            </a:pPr>
            <a:r>
              <a:rPr lang="en-US" b="1" dirty="0">
                <a:latin typeface="Century Gothic" pitchFamily="34" charset="0"/>
              </a:rPr>
              <a:t>* Consistent – always consistent</a:t>
            </a:r>
          </a:p>
          <a:p>
            <a:pPr>
              <a:buNone/>
            </a:pPr>
            <a:r>
              <a:rPr lang="en-US" b="1" dirty="0">
                <a:latin typeface="Century Gothic" pitchFamily="34" charset="0"/>
              </a:rPr>
              <a:t>* Approachable and able to communicate effectively with respect</a:t>
            </a:r>
          </a:p>
          <a:p>
            <a:pPr>
              <a:buNone/>
            </a:pPr>
            <a:r>
              <a:rPr lang="en-US" b="1" dirty="0">
                <a:latin typeface="Century Gothic" pitchFamily="34" charset="0"/>
              </a:rPr>
              <a:t>* Able to explain and clarify rules and rule interpretations</a:t>
            </a:r>
          </a:p>
          <a:p>
            <a:pPr>
              <a:buNone/>
            </a:pPr>
            <a:endParaRPr lang="en-U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95188"/>
      </p:ext>
    </p:extLst>
  </p:cSld>
  <p:clrMapOvr>
    <a:masterClrMapping/>
  </p:clrMapOvr>
  <p:transition spd="med">
    <p:wipe dir="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86</TotalTime>
  <Words>297</Words>
  <Application>Microsoft Office PowerPoint</Application>
  <PresentationFormat>Custom</PresentationFormat>
  <Paragraphs>44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Main Event</vt:lpstr>
      <vt:lpstr>9.00 The Umpire</vt:lpstr>
      <vt:lpstr>PowerPoint Presentation</vt:lpstr>
      <vt:lpstr>PowerPoint Presentation</vt:lpstr>
      <vt:lpstr>PowerPoint Presentation</vt:lpstr>
      <vt:lpstr>Umpire Expectations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9.00 The Umpire</dc:title>
  <dc:creator>john watson</dc:creator>
  <cp:lastModifiedBy>D Angelo, Craig</cp:lastModifiedBy>
  <cp:revision>13</cp:revision>
  <dcterms:created xsi:type="dcterms:W3CDTF">2017-01-11T18:07:31Z</dcterms:created>
  <dcterms:modified xsi:type="dcterms:W3CDTF">2017-12-13T20:12:01Z</dcterms:modified>
</cp:coreProperties>
</file>